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71" r:id="rId2"/>
  </p:sldMasterIdLst>
  <p:notesMasterIdLst>
    <p:notesMasterId r:id="rId24"/>
  </p:notesMasterIdLst>
  <p:sldIdLst>
    <p:sldId id="256" r:id="rId3"/>
    <p:sldId id="374" r:id="rId4"/>
    <p:sldId id="335" r:id="rId5"/>
    <p:sldId id="381" r:id="rId6"/>
    <p:sldId id="376" r:id="rId7"/>
    <p:sldId id="377" r:id="rId8"/>
    <p:sldId id="353" r:id="rId9"/>
    <p:sldId id="257" r:id="rId10"/>
    <p:sldId id="259" r:id="rId11"/>
    <p:sldId id="260" r:id="rId12"/>
    <p:sldId id="261" r:id="rId13"/>
    <p:sldId id="262" r:id="rId14"/>
    <p:sldId id="264" r:id="rId15"/>
    <p:sldId id="265" r:id="rId16"/>
    <p:sldId id="267" r:id="rId17"/>
    <p:sldId id="383" r:id="rId18"/>
    <p:sldId id="378" r:id="rId19"/>
    <p:sldId id="379" r:id="rId20"/>
    <p:sldId id="349" r:id="rId21"/>
    <p:sldId id="352" r:id="rId22"/>
    <p:sldId id="3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08C"/>
    <a:srgbClr val="FFA500"/>
    <a:srgbClr val="0046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ACAE-B5EB-46BE-A882-79CFFD0BDE63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BF51D-8BD4-4A67-A052-DAB3998BD81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646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We can assume for simplicity a constant density of ACs, or use covariates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440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25F62-6079-AFBD-B127-1AE369082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156D7-D049-EAB1-4444-CE441D6F4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CE893-837B-3014-5672-E17EBE7B8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We can assume for simplicity a constant density of ACs, or use covariates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C9E7B-5D5E-CBE9-4EE8-40439FD99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326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5619-2B1C-07FC-3339-C74CE672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B9B50-3E86-3B96-877F-2B0D78555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40B56D-20B8-DDC9-1945-B83E1FF64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BBE2D-38FF-FE42-E842-7808BF167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D308-F889-43A2-A0CB-19CF09EB2D7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21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1000 units = 3128 </a:t>
            </a:r>
            <a:r>
              <a:rPr lang="en-NZ" err="1"/>
              <a:t>utm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D308-F889-43A2-A0CB-19CF09EB2D7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99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680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740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216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969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903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277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784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2689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D61F-2E11-C99C-3115-F7BA39A5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810E6-87B6-7A90-E2F8-4D33EEA4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0C47-55E7-7386-31D4-3B8DA177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C02B-7197-4735-93A5-1E4915323936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D7B8-6A92-2E25-70FE-DE5F215D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B64C8-332C-B40A-A86F-8EE65120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F4DA-5B7E-415A-80FC-C70B06FF65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836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56DA-C6B3-9269-958D-83B14B4B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464F-DAC1-A82C-A7BB-3523F7DF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8A48-C8D2-7286-205B-90E6AD0E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D518-0C10-79F4-C039-86A28F9E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4AD0-241A-B38F-2A33-753E6A17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75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881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42D6-C9C8-C683-7A1F-0C2BFF9F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17BB2-345A-1F9F-37CA-67411B7D6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AA19-BC8E-BCE2-AB78-47C58B99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8D017-6BC5-6B9D-326B-92CDCF48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EB0C2-394C-D936-FAB8-58D565F9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128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1629-EB80-BCF7-7BE5-9E219261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C455-AC9F-93F1-332D-9457E413F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48702-868E-BC83-7EC6-2A45CCF11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933EA-9A9A-D687-D6FC-84205AAC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C02B-7197-4735-93A5-1E4915323936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DE5DE-DD88-1558-5241-15B20A6F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AF564-3BFA-68FB-E095-69983D3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F4DA-5B7E-415A-80FC-C70B06FF65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184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D86D-D5EB-2B7D-8BEB-ED23ABD1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5BE67-F1DE-E8DB-BC70-3E7AD5B56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62A8B-EC84-C75C-70F8-1F3A44991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14E64-FF4B-0BC3-CFA8-4B1E6C099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2BC18-13BC-19FF-8B04-A0AC4F702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DE104-88EA-D110-2913-A1B0B47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2B533-370E-8AC0-558A-FCB82275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8EC4B-D856-070C-C14C-5F6FDA53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792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AA6F-1E2A-14CA-B61D-A2571958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1DAD7-93F9-B4E9-7CDA-C3345A85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78EBD-52E6-8A7C-A392-6F18066F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55A66-5349-F764-5701-22790481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7411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22BD8-2C5C-6AD2-C570-0403DD0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B2C5B-8256-0D51-55CC-5E45BC20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70B29-AC92-C869-ACCD-664E5DFE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4821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E9D0-6148-C3E5-95DA-C4DAD7B9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16207-CCD9-33C6-A90E-443C64847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CFF17-8925-9B27-71F7-FAB414D99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1858C-7124-E621-2D69-55ABB7B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743C8-F12D-B1A4-9E57-D65A32DF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57742-11FD-FAD7-B813-BD36DF69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6740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D7A4-8291-1201-FBF2-D1039EF1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84FDA-A1CE-96C6-EB46-E1FBB5C97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37243-FD62-F896-FDC2-507E4AF7F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5C93E-F601-F3AC-6FE4-A56EED41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8D8F7-008F-BAE1-1D34-D7C509AA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9FACE-4D81-5E46-1BF2-E8F25F40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7888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8714-6D86-5461-3F79-DF58BF8C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9128C-A131-EB72-35C0-2B877C996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636AF-8EF0-02B2-C049-5646BFF7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AD76-EAFD-82D9-E3BB-C5768318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A1BA6-14C6-BB10-5DAE-1B05D5EE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896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57442-2905-98FF-257C-42DCFAC80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40C40-0E42-7FC2-B047-CAB5677F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3782-DC7E-5140-85D0-2CE6C3AD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4D308-1853-3553-1CBD-166466F4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2609-6131-4E2C-A4FB-27E1F40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753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539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448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011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269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895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870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523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8961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B94A5-9581-257B-D2BE-483E49F5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70F3E-AEE7-2A9A-5DEE-6CA2D90E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C420-86B8-ED2B-6EBD-4660F210C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0A3A0-90E8-4E6D-A7E8-BA39EEDD003B}" type="datetimeFigureOut">
              <a:rPr lang="en-NZ" smtClean="0"/>
              <a:t>24/11/2025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61B1-8BDD-1FB4-E239-2B5CDE608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B1015-E8C4-BADA-B691-E07F7EAE8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93DF9-62C9-4C29-B3ED-2017E1CAAD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96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rxiv.org/abs/2408.17278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EC15-6C1E-B7C7-A4B7-5543D4C46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6000" dirty="0">
                <a:solidFill>
                  <a:srgbClr val="00467F"/>
                </a:solidFill>
              </a:rPr>
              <a:t>Extending Spatial Capture-Recapture with the Hawkes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FF9EB-9923-A079-B741-71A6BF273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cap="none">
                <a:solidFill>
                  <a:schemeClr val="bg1"/>
                </a:solidFill>
              </a:rPr>
              <a:t>Alec van Helsdingen </a:t>
            </a:r>
          </a:p>
          <a:p>
            <a:r>
              <a:rPr lang="en-NZ" cap="none">
                <a:solidFill>
                  <a:schemeClr val="bg1"/>
                </a:solidFill>
              </a:rPr>
              <a:t>Supervisors: Charlotte Jones-Todd and Russell Millar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14D06C-6F23-2232-05AE-D8FB0CB7C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1889" y="4506686"/>
            <a:ext cx="4180112" cy="23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1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D7F33-8204-DF10-6B2D-D91557335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9085F-57EA-E4AF-93D4-1D48263AA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CC815-788C-8802-F088-E9609BF15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71F71ED-FEBD-99BD-DB5E-D5660135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92B6967-C33E-1088-2955-31FEBA644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D0A24-64FB-391C-348D-6F90FEB3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Hawkes Process: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C193D-3CC6-3D90-B0E2-2F7EBE80C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305966"/>
                <a:ext cx="8946541" cy="348487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467F"/>
                  </a:buClr>
                </a:pPr>
                <a:r>
                  <a:rPr lang="en-NZ" sz="2400" dirty="0">
                    <a:latin typeface="Trebuchet MS" panose="020B0603020202020204" pitchFamily="34" charset="0"/>
                  </a:rPr>
                  <a:t>Exponential kernels are mostly commonly used for temporal self-exciting effects. </a:t>
                </a:r>
              </a:p>
              <a:p>
                <a:pPr>
                  <a:buClr>
                    <a:srgbClr val="00467F"/>
                  </a:buClr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NZ" sz="2400" dirty="0">
                  <a:latin typeface="Trebuchet MS" panose="020B0603020202020204" pitchFamily="34" charset="0"/>
                </a:endParaRPr>
              </a:p>
              <a:p>
                <a:pPr marL="457200" lvl="1" indent="0">
                  <a:buClr>
                    <a:srgbClr val="00467F"/>
                  </a:buClr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Trebuchet MS" panose="020B0603020202020204" pitchFamily="34" charset="0"/>
                  </a:rPr>
                  <a:t> : baseline intensity</a:t>
                </a:r>
              </a:p>
              <a:p>
                <a:pPr marL="457200" lvl="1" indent="0">
                  <a:buClr>
                    <a:srgbClr val="00467F"/>
                  </a:buCl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Trebuchet MS" panose="020B0603020202020204" pitchFamily="34" charset="0"/>
                  </a:rPr>
                  <a:t> : increase in the intensity after each event</a:t>
                </a:r>
              </a:p>
              <a:p>
                <a:pPr marL="457200" lvl="1" indent="0">
                  <a:buClr>
                    <a:srgbClr val="00467F"/>
                  </a:buCl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rebuchet MS" panose="020B0603020202020204" pitchFamily="34" charset="0"/>
                  </a:rPr>
                  <a:t> : rate at which the intensity decays back towards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NZ" dirty="0"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 marL="457200" lvl="1" indent="0">
                  <a:buClr>
                    <a:srgbClr val="00467F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Z" dirty="0">
                    <a:latin typeface="Trebuchet MS" panose="020B0603020202020204" pitchFamily="34" charset="0"/>
                    <a:ea typeface="Cambria Math" panose="02040503050406030204" pitchFamily="18" charset="0"/>
                  </a:rPr>
                  <a:t> : time of event </a:t>
                </a:r>
                <a:r>
                  <a:rPr lang="en-NZ" i="1" dirty="0" err="1">
                    <a:latin typeface="Trebuchet MS" panose="020B0603020202020204" pitchFamily="34" charset="0"/>
                    <a:ea typeface="Cambria Math" panose="02040503050406030204" pitchFamily="18" charset="0"/>
                  </a:rPr>
                  <a:t>i</a:t>
                </a:r>
                <a:endParaRPr lang="en-NZ" i="1" dirty="0">
                  <a:latin typeface="Trebuchet MS" panose="020B0603020202020204" pitchFamily="34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467F"/>
                  </a:buClr>
                </a:pPr>
                <a:endParaRPr lang="en-NZ" sz="2400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C193D-3CC6-3D90-B0E2-2F7EBE80C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05966"/>
                <a:ext cx="8946541" cy="3484879"/>
              </a:xfrm>
              <a:blipFill>
                <a:blip r:embed="rId2"/>
                <a:stretch>
                  <a:fillRect l="-545" t="-139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33D8EE3-EB10-976E-B4D9-E7AAE5505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4663" y="3030279"/>
            <a:ext cx="5177337" cy="38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CDCE0-78C4-035D-564F-AA72A3C6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3AE9C9-C1E9-AE4D-CF09-5BDAC03D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B01F84-201B-EF35-AF6E-61CED906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E446F98-5E1F-E5DD-A651-D03D1617D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314D138-63FC-B065-97C8-75237E054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FB8F2-729F-DBBF-D6A6-AE6E8C84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Hawkes Process: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71238-A77C-FBA6-D13C-9198DA8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73" y="3978000"/>
            <a:ext cx="2880000" cy="2880000"/>
          </a:xfrm>
          <a:prstGeom prst="rect">
            <a:avLst/>
          </a:prstGeom>
        </p:spPr>
      </p:pic>
      <p:pic>
        <p:nvPicPr>
          <p:cNvPr id="4" name="Content Placeholder 26">
            <a:extLst>
              <a:ext uri="{FF2B5EF4-FFF2-40B4-BE49-F238E27FC236}">
                <a16:creationId xmlns:a16="http://schemas.microsoft.com/office/drawing/2014/main" id="{3CC2F5FF-7511-3ED7-FC0F-EA37C7411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95" y="3970462"/>
            <a:ext cx="3136117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F0955-2624-2546-4310-CEFEFA1CC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2824" y="3957770"/>
            <a:ext cx="2880000" cy="2880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918742C-E777-7223-9E2B-A058B7639338}"/>
              </a:ext>
            </a:extLst>
          </p:cNvPr>
          <p:cNvSpPr/>
          <p:nvPr/>
        </p:nvSpPr>
        <p:spPr>
          <a:xfrm>
            <a:off x="3397362" y="5048955"/>
            <a:ext cx="478465" cy="361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9A03F05-3406-A0BF-AACC-2F0DC702CAC4}"/>
              </a:ext>
            </a:extLst>
          </p:cNvPr>
          <p:cNvSpPr/>
          <p:nvPr/>
        </p:nvSpPr>
        <p:spPr>
          <a:xfrm>
            <a:off x="7273189" y="5048955"/>
            <a:ext cx="478800" cy="361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B80B0-4EBF-708C-9174-BF35820AB9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418" y="2305966"/>
                <a:ext cx="9380983" cy="348487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467F"/>
                  </a:buClr>
                </a:pPr>
                <a:r>
                  <a:rPr lang="en-NZ" sz="2400">
                    <a:latin typeface="Trebuchet MS" panose="020B0603020202020204" pitchFamily="34" charset="0"/>
                  </a:rPr>
                  <a:t>In space, a Gaussian kernel is often used, with self-exciting effects peaking at the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N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Z" sz="2400">
                    <a:latin typeface="Trebuchet MS" panose="020B0603020202020204" pitchFamily="34" charset="0"/>
                  </a:rPr>
                  <a:t> of the past event. </a:t>
                </a:r>
              </a:p>
              <a:p>
                <a:pPr>
                  <a:buClr>
                    <a:srgbClr val="00467F"/>
                  </a:buClr>
                </a:pPr>
                <a14:m>
                  <m:oMath xmlns:m="http://schemas.openxmlformats.org/officeDocument/2006/math">
                    <m:r>
                      <a:rPr lang="en-N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∙)=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N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N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N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∙)+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N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N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N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N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N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NZ" sz="2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NZ" sz="2400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NZ" sz="2400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N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NZ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N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N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N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NZ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NZ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N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N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N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sSup>
                                  <m:sSupPr>
                                    <m:ctrlPr>
                                      <a:rPr lang="en-NZ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NZ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NZ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NZ" sz="2400">
                  <a:latin typeface="Trebuchet MS" panose="020B0603020202020204" pitchFamily="34" charset="0"/>
                </a:endParaRPr>
              </a:p>
              <a:p>
                <a:endParaRPr lang="en-NZ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B80B0-4EBF-708C-9174-BF35820AB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18" y="2305966"/>
                <a:ext cx="9380983" cy="3484879"/>
              </a:xfrm>
              <a:blipFill>
                <a:blip r:embed="rId5"/>
                <a:stretch>
                  <a:fillRect l="-650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64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24238-84E1-C4B8-3262-EAC9FB970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2DEC3D-7157-9F37-12E0-9A16338BD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9963F-62D5-3D55-891D-0F0FE25B7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057E1AD-345C-146A-4AC5-034B6EE0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22A860-A36A-A43B-80A5-F53ED091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FBAD4-F424-D405-DF0A-61BDD423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Simple Hawkes SCR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7346-3A15-0D10-27D3-E287112D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96727"/>
            <a:ext cx="8946541" cy="3484879"/>
          </a:xfrm>
        </p:spPr>
        <p:txBody>
          <a:bodyPr>
            <a:normAutofit/>
          </a:bodyPr>
          <a:lstStyle/>
          <a:p>
            <a:pPr>
              <a:buClr>
                <a:srgbClr val="00467F"/>
              </a:buClr>
            </a:pPr>
            <a:endParaRPr lang="en-NZ"/>
          </a:p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5C9E4-65B5-469E-7D76-675E1ED7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425" y="2276264"/>
            <a:ext cx="5231929" cy="4316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DB6D6-C0F4-F02B-48ED-3FD1B7739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48" y="2276264"/>
            <a:ext cx="5231929" cy="431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863C7-8B1F-A622-9452-AA0A2FAA9D3F}"/>
              </a:ext>
            </a:extLst>
          </p:cNvPr>
          <p:cNvSpPr txBox="1"/>
          <p:nvPr/>
        </p:nvSpPr>
        <p:spPr>
          <a:xfrm>
            <a:off x="1484674" y="6405282"/>
            <a:ext cx="2947877" cy="38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>
                <a:latin typeface="Trebuchet MS" panose="020B0603020202020204" pitchFamily="34" charset="0"/>
              </a:rPr>
              <a:t>No previous detections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F1A0A-A6E4-ABBE-F4E0-40D8446BC2ED}"/>
              </a:ext>
            </a:extLst>
          </p:cNvPr>
          <p:cNvSpPr txBox="1"/>
          <p:nvPr/>
        </p:nvSpPr>
        <p:spPr>
          <a:xfrm>
            <a:off x="8195385" y="6407940"/>
            <a:ext cx="2511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>
                <a:latin typeface="Trebuchet MS" panose="020B0603020202020204" pitchFamily="34" charset="0"/>
              </a:rPr>
              <a:t>After detection at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B6464-D11A-80C3-6000-7E10997DFBAB}"/>
              </a:ext>
            </a:extLst>
          </p:cNvPr>
          <p:cNvSpPr txBox="1"/>
          <p:nvPr/>
        </p:nvSpPr>
        <p:spPr>
          <a:xfrm>
            <a:off x="9792586" y="244549"/>
            <a:ext cx="1807535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Trebuchet MS" panose="020B0603020202020204" pitchFamily="34" charset="0"/>
              </a:rPr>
              <a:t>Kolev, A. A. (2020). Extensions of Self-Exciting Point processes with Applications in Seismology and Ecology. PhD thesis, University College London</a:t>
            </a:r>
          </a:p>
          <a:p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4072DD-6041-9E45-868F-4DC4301799E9}"/>
              </a:ext>
            </a:extLst>
          </p:cNvPr>
          <p:cNvSpPr/>
          <p:nvPr/>
        </p:nvSpPr>
        <p:spPr>
          <a:xfrm>
            <a:off x="10239153" y="6513795"/>
            <a:ext cx="144000" cy="142186"/>
          </a:xfrm>
          <a:prstGeom prst="ellipse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117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57DF0-2257-96F3-83E8-19789DB93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22CE2B-D67B-A35D-DDE0-AF3DE117D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0DB6D-B67D-BAC2-8C45-69C8AA2D7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BAC69F5-B802-92E0-42E4-81DAFBF75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BD74CCDD-30D9-6DB6-0867-05F09FB0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9E75C-270C-0EA6-A44E-5A8B8A5C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Implications of this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A4610-A29A-F8E3-2FA5-F678E1EC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96727"/>
            <a:ext cx="8946541" cy="3484879"/>
          </a:xfrm>
        </p:spPr>
        <p:txBody>
          <a:bodyPr>
            <a:normAutofit/>
          </a:bodyPr>
          <a:lstStyle/>
          <a:p>
            <a:pPr>
              <a:buClr>
                <a:srgbClr val="00467F"/>
              </a:buClr>
            </a:pPr>
            <a:r>
              <a:rPr lang="en-NZ" sz="2400">
                <a:latin typeface="Trebuchet MS" panose="020B0603020202020204" pitchFamily="34" charset="0"/>
              </a:rPr>
              <a:t>Here there is a Gaussian function for the baseline function 𝜇(𝑠,𝑡; ∙) and after a detection we have Gaussian “spikes” added to it. </a:t>
            </a:r>
          </a:p>
          <a:p>
            <a:pPr>
              <a:buClr>
                <a:srgbClr val="00467F"/>
              </a:buClr>
            </a:pPr>
            <a:r>
              <a:rPr lang="en-NZ" sz="2400">
                <a:latin typeface="Trebuchet MS" panose="020B0603020202020204" pitchFamily="34" charset="0"/>
              </a:rPr>
              <a:t>This means the detection rate increases at every camera after a detection.</a:t>
            </a:r>
          </a:p>
          <a:p>
            <a:pPr lvl="1">
              <a:buClr>
                <a:srgbClr val="00467F"/>
              </a:buClr>
            </a:pPr>
            <a:r>
              <a:rPr lang="en-NZ" sz="2000">
                <a:latin typeface="Trebuchet MS" panose="020B0603020202020204" pitchFamily="34" charset="0"/>
              </a:rPr>
              <a:t>However we expect that the rate should decrease for cameras furtherer away.</a:t>
            </a:r>
          </a:p>
          <a:p>
            <a:pPr lvl="1">
              <a:buClr>
                <a:srgbClr val="00467F"/>
              </a:buClr>
            </a:pPr>
            <a:r>
              <a:rPr lang="en-NZ" sz="2000">
                <a:latin typeface="Trebuchet MS" panose="020B0603020202020204" pitchFamily="34" charset="0"/>
              </a:rPr>
              <a:t>This implies that animals move faster post-capture.</a:t>
            </a:r>
          </a:p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8A69E-7BC5-FB09-849B-8375E9822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704" y="4275506"/>
            <a:ext cx="3130295" cy="25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88126-2410-4E5A-C710-90203842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458EF-A261-8A1F-00C3-DD9AD2BB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0BA7E-235B-38E3-06EE-C6269D9DF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2509383-9CA7-982E-FD10-42686B3A9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4D7174B-3128-E124-0D0D-A327FE8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2B608-A9E8-7EE1-256B-6CBE1F28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Our Model - SESCR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0A31-07E4-3115-5381-3E04A6B8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96727"/>
            <a:ext cx="8946541" cy="3484879"/>
          </a:xfrm>
        </p:spPr>
        <p:txBody>
          <a:bodyPr>
            <a:normAutofit/>
          </a:bodyPr>
          <a:lstStyle/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Instead of adding spikes, we model detection rates as a mixture of the baseline and the spike from the most recent detection. 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If detection rates were defined at all points, the 2D integral is constant. 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This makes the model Markovian and no longer a true Hawkes process, but the idea of self-excitement and the exponential decay is retained. </a:t>
            </a:r>
          </a:p>
          <a:p>
            <a:pPr marL="0" indent="0">
              <a:buClr>
                <a:srgbClr val="00467F"/>
              </a:buClr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485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62EEF75-F379-3059-5A0D-BDD35ACD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97FCB-9F43-7194-BEAB-905C7A582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047592-7037-D30A-871D-C16A0CEB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49A55-FE59-E281-B960-F1AB4B81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A08FF36-5AEC-3E2F-7672-CF4A72AE1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ACB3BE5-4DE9-3A4E-1381-94629CD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71A83-E04E-1884-624B-8722E4E2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Detection Rate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6D2C3-F51A-B5E5-FC48-F9913D5F0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396727"/>
                <a:ext cx="12191999" cy="4461273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467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N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NZ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NZ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NZ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en-NZ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NZ" sz="2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NZ" sz="2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NZ" sz="2200" b="0" i="1" smtClean="0">
                                  <a:solidFill>
                                    <a:srgbClr val="2190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200" b="0" i="1" smtClean="0">
                                  <a:solidFill>
                                    <a:srgbClr val="21908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NZ" sz="2200" b="0" i="1" smtClean="0">
                                  <a:solidFill>
                                    <a:srgbClr val="21908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NZ" sz="2200" b="0" i="1" smtClean="0">
                                  <a:solidFill>
                                    <a:srgbClr val="21908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NZ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NZ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NZ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NZ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NZ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NZ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NZ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NZ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NZ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NZ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NZ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NZ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NZ" sz="2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</a:rPr>
                        <m:t>⁡[−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N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N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acc>
                            <m:accPr>
                              <m:chr m:val="̃"/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NZ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NZ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NZ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NZ" sz="2200" i="1" smtClean="0">
                              <a:solidFill>
                                <a:srgbClr val="2190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200" b="0" i="1" smtClean="0">
                              <a:solidFill>
                                <a:srgbClr val="21908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NZ" sz="2200" b="0" i="1" smtClean="0">
                              <a:solidFill>
                                <a:srgbClr val="21908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m:rPr>
                          <m:aln/>
                        </m:rPr>
                        <a:rPr lang="en-NZ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NZ" sz="2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N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N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sz="2200" b="1" i="1" smtClean="0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NZ" sz="2200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sz="22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N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NZ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NZ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NZ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NZ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NZ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NZ" sz="2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N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N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sz="2200" b="1" i="1" smtClean="0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NZ" sz="2200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NZ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NZ" sz="2200" b="1" i="1" smtClean="0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NZ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NZ" sz="2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N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NZ" sz="2200" b="0" i="1" smtClean="0"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en-N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N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NZ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Z" sz="2200" dirty="0">
                  <a:solidFill>
                    <a:schemeClr val="tx1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6D2C3-F51A-B5E5-FC48-F9913D5F0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96727"/>
                <a:ext cx="12191999" cy="44612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8842F-F714-4E10-A7CD-F2E8B8B17D82}"/>
                  </a:ext>
                </a:extLst>
              </p:cNvPr>
              <p:cNvSpPr txBox="1"/>
              <p:nvPr/>
            </p:nvSpPr>
            <p:spPr>
              <a:xfrm>
                <a:off x="-418" y="5971795"/>
                <a:ext cx="5344885" cy="88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467F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NZ" sz="1700" b="1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NZ" sz="17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the location of the camera where animal </a:t>
                </a:r>
                <a:r>
                  <a:rPr lang="en-NZ" sz="1700" i="1" dirty="0" err="1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NZ" sz="17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was last detected before </a:t>
                </a:r>
                <a:r>
                  <a:rPr lang="en-NZ" sz="1700" i="1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>
                  <a:buClr>
                    <a:srgbClr val="00467F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NZ" sz="17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Z" sz="17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17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NZ" sz="17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NZ" sz="17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17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NZ" sz="1700" i="1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NZ" sz="17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NZ" sz="1700" i="1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NZ" sz="1700" dirty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time of that detection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8842F-F714-4E10-A7CD-F2E8B8B17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8" y="5971795"/>
                <a:ext cx="5344885" cy="886205"/>
              </a:xfrm>
              <a:prstGeom prst="rect">
                <a:avLst/>
              </a:prstGeom>
              <a:blipFill>
                <a:blip r:embed="rId3"/>
                <a:stretch>
                  <a:fillRect l="-798" t="-1379" b="-896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48B21-7CEC-15E2-1053-3A2FE74CCC1E}"/>
                  </a:ext>
                </a:extLst>
              </p:cNvPr>
              <p:cNvSpPr txBox="1"/>
              <p:nvPr/>
            </p:nvSpPr>
            <p:spPr>
              <a:xfrm>
                <a:off x="8719939" y="5457617"/>
                <a:ext cx="3472061" cy="140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NZ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NZ" sz="1700" dirty="0">
                    <a:latin typeface="Trebuchet MS" panose="020B0603020202020204" pitchFamily="34" charset="0"/>
                  </a:rPr>
                  <a:t> is the baseline detection rate at AC</a:t>
                </a:r>
              </a:p>
              <a:p>
                <a14:m>
                  <m:oMath xmlns:m="http://schemas.openxmlformats.org/officeDocument/2006/math">
                    <m:r>
                      <a:rPr lang="en-NZ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NZ" sz="1700" dirty="0">
                    <a:latin typeface="Trebuchet MS" panose="020B0603020202020204" pitchFamily="34" charset="0"/>
                  </a:rPr>
                  <a:t> is the home range size</a:t>
                </a:r>
              </a:p>
              <a:p>
                <a14:m>
                  <m:oMath xmlns:m="http://schemas.openxmlformats.org/officeDocument/2006/math">
                    <m:r>
                      <a:rPr lang="en-NZ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NZ" sz="1700" dirty="0">
                    <a:latin typeface="Trebuchet MS" panose="020B0603020202020204" pitchFamily="34" charset="0"/>
                  </a:rPr>
                  <a:t> is the temporal decay rate</a:t>
                </a:r>
              </a:p>
              <a:p>
                <a14:m>
                  <m:oMath xmlns:m="http://schemas.openxmlformats.org/officeDocument/2006/math">
                    <m:r>
                      <a:rPr lang="en-NZ" sz="17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NZ" sz="1700" b="0" i="1" smtClean="0">
                        <a:latin typeface="Cambria Math" panose="02040503050406030204" pitchFamily="18" charset="0"/>
                      </a:rPr>
                      <m:t> ( &lt;</m:t>
                    </m:r>
                    <m:r>
                      <a:rPr lang="en-NZ" sz="17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NZ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sz="1700" dirty="0">
                    <a:latin typeface="Trebuchet MS" panose="020B0603020202020204" pitchFamily="34" charset="0"/>
                  </a:rPr>
                  <a:t> is the spatial decay scale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48B21-7CEC-15E2-1053-3A2FE74C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39" y="5457617"/>
                <a:ext cx="3472061" cy="1400383"/>
              </a:xfrm>
              <a:prstGeom prst="rect">
                <a:avLst/>
              </a:prstGeom>
              <a:blipFill>
                <a:blip r:embed="rId4"/>
                <a:stretch>
                  <a:fillRect l="-1053" t="-1304" b="-478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72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33DE-A26F-B79D-B639-D2218B84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Simulation Study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3D94AA-920A-1E38-D619-CB6315FC3B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" b="-1"/>
          <a:stretch>
            <a:fillRect/>
          </a:stretch>
        </p:blipFill>
        <p:spPr>
          <a:xfrm>
            <a:off x="838200" y="2264229"/>
            <a:ext cx="5181600" cy="346426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B532D3-BA17-6BAB-5F70-352C8D1BBC1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</a:rPr>
                  <a:t>We fitted our model to 1000 simulations of our model.</a:t>
                </a:r>
              </a:p>
              <a:p>
                <a:pPr>
                  <a:lnSpc>
                    <a:spcPct val="100000"/>
                  </a:lnSpc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</a:rPr>
                  <a:t>The results here are MLEs, but our model can also be fitted in a Bayesian framework.</a:t>
                </a:r>
              </a:p>
              <a:p>
                <a:pPr>
                  <a:lnSpc>
                    <a:spcPct val="100000"/>
                  </a:lnSpc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N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NZ" sz="2400" dirty="0">
                    <a:latin typeface="Trebuchet MS" panose="020B0603020202020204" pitchFamily="34" charset="0"/>
                  </a:rPr>
                  <a:t> increases, our model gets closer to traditional SCR and the estimates for </a:t>
                </a:r>
                <a14:m>
                  <m:oMath xmlns:m="http://schemas.openxmlformats.org/officeDocument/2006/math">
                    <m:r>
                      <a:rPr lang="en-NZ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NZ" sz="2400" dirty="0">
                    <a:latin typeface="Trebuchet MS" panose="020B0603020202020204" pitchFamily="34" charset="0"/>
                  </a:rPr>
                  <a:t> converge.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B532D3-BA17-6BAB-5F70-352C8D1BB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1120" r="-258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8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84E63-1729-E4E3-7155-27F70001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43EA-C9D7-C136-2CB0-B2272244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Simulation Study II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8223EA-7147-5CA1-D5E1-DF41E5AD52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274094"/>
            <a:ext cx="5181600" cy="34544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45DDBE-564E-4833-30E2-4BFBAC395A2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Clr>
                    <a:schemeClr val="bg2"/>
                  </a:buClr>
                </a:pPr>
                <a:r>
                  <a:rPr lang="en-NZ" sz="2400">
                    <a:latin typeface="Trebuchet MS" panose="020B0603020202020204" pitchFamily="34" charset="0"/>
                  </a:rPr>
                  <a:t>Likewise, estimates for the population size from SCR are biased when </a:t>
                </a:r>
                <a14:m>
                  <m:oMath xmlns:m="http://schemas.openxmlformats.org/officeDocument/2006/math">
                    <m:r>
                      <a:rPr lang="en-N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NZ" sz="2400">
                    <a:latin typeface="Trebuchet MS" panose="020B0603020202020204" pitchFamily="34" charset="0"/>
                  </a:rPr>
                  <a:t> is low, and get less biased with increasing </a:t>
                </a:r>
                <a14:m>
                  <m:oMath xmlns:m="http://schemas.openxmlformats.org/officeDocument/2006/math">
                    <m:r>
                      <a:rPr lang="en-N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NZ" sz="2400">
                    <a:latin typeface="Trebuchet MS" panose="020B0603020202020204" pitchFamily="34" charset="0"/>
                  </a:rPr>
                  <a:t>. </a:t>
                </a:r>
              </a:p>
              <a:p>
                <a:pPr>
                  <a:lnSpc>
                    <a:spcPct val="100000"/>
                  </a:lnSpc>
                  <a:buClr>
                    <a:schemeClr val="bg2"/>
                  </a:buClr>
                </a:pPr>
                <a:r>
                  <a:rPr lang="en-NZ" sz="2400">
                    <a:latin typeface="Trebuchet MS" panose="020B0603020202020204" pitchFamily="34" charset="0"/>
                  </a:rPr>
                  <a:t>Our model is able to recover its own parameters with minimal bias.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45DDBE-564E-4833-30E2-4BFBAC395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1120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73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72F96-E7A1-0D61-1FF4-AE0E2A194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ABE1A-4E9D-822D-D4CE-E7AC75A4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878545"/>
            <a:ext cx="6230319" cy="1285106"/>
          </a:xfrm>
        </p:spPr>
        <p:txBody>
          <a:bodyPr anchor="t">
            <a:normAutofit/>
          </a:bodyPr>
          <a:lstStyle/>
          <a:p>
            <a:r>
              <a:rPr lang="en-NZ" sz="4000"/>
              <a:t>Case Study: American Martens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04C5A-0DFA-DFD0-5F13-584F3E0F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r="703"/>
          <a:stretch/>
        </p:blipFill>
        <p:spPr>
          <a:xfrm>
            <a:off x="5806321" y="232504"/>
            <a:ext cx="6710394" cy="421975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5D1779-4496-5D74-8369-6991747C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369714"/>
            <a:ext cx="6489700" cy="33684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In 2017, a camera trap survey for American Martens </a:t>
            </a:r>
            <a:r>
              <a:rPr lang="en-NZ" sz="2200" i="1" dirty="0">
                <a:latin typeface="Trebuchet MS" panose="020B0603020202020204" pitchFamily="34" charset="0"/>
              </a:rPr>
              <a:t>(Martes americana)</a:t>
            </a:r>
            <a:r>
              <a:rPr lang="en-NZ" sz="2200" dirty="0">
                <a:latin typeface="Trebuchet MS" panose="020B0603020202020204" pitchFamily="34" charset="0"/>
              </a:rPr>
              <a:t> was performed in New Hampshire, USA for 11 days. </a:t>
            </a:r>
          </a:p>
          <a:p>
            <a:pPr>
              <a:lnSpc>
                <a:spcPct val="10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Times of detections recorded to nearest minute. </a:t>
            </a:r>
          </a:p>
          <a:p>
            <a:pPr>
              <a:lnSpc>
                <a:spcPct val="10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30 cameras.</a:t>
            </a:r>
          </a:p>
          <a:p>
            <a:pPr>
              <a:lnSpc>
                <a:spcPct val="10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9 observed individuals.</a:t>
            </a:r>
          </a:p>
          <a:p>
            <a:pPr>
              <a:lnSpc>
                <a:spcPct val="10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74 detections.</a:t>
            </a:r>
          </a:p>
        </p:txBody>
      </p:sp>
      <p:pic>
        <p:nvPicPr>
          <p:cNvPr id="1026" name="Picture 2" descr="A small animal on a tree&#10;&#10;AI-generated content may be incorrect.">
            <a:extLst>
              <a:ext uri="{FF2B5EF4-FFF2-40B4-BE49-F238E27FC236}">
                <a16:creationId xmlns:a16="http://schemas.microsoft.com/office/drawing/2014/main" id="{053BE7D0-83CA-6ED1-8B25-27176AFB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r="-5" b="-5"/>
          <a:stretch/>
        </p:blipFill>
        <p:spPr bwMode="auto">
          <a:xfrm>
            <a:off x="7881870" y="3927868"/>
            <a:ext cx="3572978" cy="22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800"/>
            <a:ext cx="4038599" cy="45677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00D13-A288-FE47-69CE-D032E459A1D0}"/>
              </a:ext>
            </a:extLst>
          </p:cNvPr>
          <p:cNvSpPr txBox="1"/>
          <p:nvPr/>
        </p:nvSpPr>
        <p:spPr>
          <a:xfrm>
            <a:off x="4984558" y="5615542"/>
            <a:ext cx="2897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Panchaud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, C., King, R., Borchers, D., Worthington, H.,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Durbach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, I., &amp; van Dam-Bates, P. (2025). Incorporating Memory into Continuous-Time Spatial Capture-Recapture Models. 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arXiv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 preprint </a:t>
            </a:r>
            <a:r>
              <a:rPr lang="en-US" sz="900" i="1" dirty="0">
                <a:latin typeface="Trebuchet MS" panose="020B0603020202020204" pitchFamily="34" charset="0"/>
                <a:hlinkClick r:id="rId5"/>
              </a:rPr>
              <a:t>arXiv:2408.17278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2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58D0C-C569-095A-341E-02B115C7F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9930FF-875F-5381-2003-3B3A727D9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EDBD72-D1C0-91CD-A94B-98B19F370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895AA2C-F35B-EB83-5572-45042DF98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EEE73BD-8376-322F-9C03-A3A686885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03813-D694-EDC6-C314-8368F9BB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Spatial Capture-Recapture (SCR)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AC27-109C-6B49-0377-25DB9A0D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96727"/>
            <a:ext cx="8946541" cy="3484879"/>
          </a:xfrm>
        </p:spPr>
        <p:txBody>
          <a:bodyPr>
            <a:normAutofit/>
          </a:bodyPr>
          <a:lstStyle/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SCR is a method for estimating animal populations.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It can be used when detectors are placed at known locations and individuals can be distinguished when they are detected.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Captures can be made by various methods including trapping, microphones and hair snares.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We will focus on camera-trap surveys in continuous                time.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458E0-410B-A7A0-BAA8-770D35F2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310" y="4540101"/>
            <a:ext cx="3400690" cy="2298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051C8-B9D9-EDAB-B909-8073C8619576}"/>
              </a:ext>
            </a:extLst>
          </p:cNvPr>
          <p:cNvSpPr txBox="1"/>
          <p:nvPr/>
        </p:nvSpPr>
        <p:spPr>
          <a:xfrm>
            <a:off x="6365844" y="6160243"/>
            <a:ext cx="24254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latin typeface="Trebuchet MS" panose="020B0603020202020204" pitchFamily="34" charset="0"/>
              </a:rPr>
              <a:t>Image Credit: Clouded Leopard co-exists with six other felids in Royal Manas National Park, Bhutan Dhendup et al, 2016</a:t>
            </a:r>
          </a:p>
        </p:txBody>
      </p:sp>
    </p:spTree>
    <p:extLst>
      <p:ext uri="{BB962C8B-B14F-4D97-AF65-F5344CB8AC3E}">
        <p14:creationId xmlns:p14="http://schemas.microsoft.com/office/powerpoint/2010/main" val="380501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ADA7-B03F-5CD6-B42D-C863D570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Marten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2F337B6-5911-2476-5FF8-8D02211716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1708979"/>
                  </p:ext>
                </p:extLst>
              </p:nvPr>
            </p:nvGraphicFramePr>
            <p:xfrm>
              <a:off x="838200" y="1825625"/>
              <a:ext cx="1051559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199">
                      <a:extLst>
                        <a:ext uri="{9D8B030D-6E8A-4147-A177-3AD203B41FA5}">
                          <a16:colId xmlns:a16="http://schemas.microsoft.com/office/drawing/2014/main" val="763292510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1080932821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239465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Parameter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SCR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SESCR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2186911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i="1">
                              <a:latin typeface="Trebuchet MS" panose="020B0603020202020204" pitchFamily="34" charset="0"/>
                            </a:rPr>
                            <a:t>N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14.4 (9 – 20.9)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rebuchet MS" panose="020B0603020202020204" pitchFamily="34" charset="0"/>
                            </a:rPr>
                            <a:t>12.2 (9 – 19.0)</a:t>
                          </a:r>
                          <a:endParaRPr lang="en-NZ" dirty="0">
                            <a:latin typeface="Trebuchet MS" panose="020B0603020202020204" pitchFamily="34" charset="0"/>
                          </a:endParaRP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4059178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NZ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 (m)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516 (420 - 612)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975 (275 - 1670)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3463211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NZ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NZ">
                              <a:latin typeface="Trebuchet MS" panose="020B0603020202020204" pitchFamily="34" charset="0"/>
                            </a:rPr>
                            <a:t> (1/day)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rebuchet MS" panose="020B0603020202020204" pitchFamily="34" charset="0"/>
                            </a:rPr>
                            <a:t>-</a:t>
                          </a:r>
                          <a:endParaRPr lang="en-NZ" dirty="0">
                            <a:latin typeface="Trebuchet MS" panose="020B0603020202020204" pitchFamily="34" charset="0"/>
                          </a:endParaRP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2.85 (1.21 - 4.50)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542312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>
                              <a:latin typeface="Trebuchet MS" panose="020B0603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  <a:r>
                            <a:rPr lang="en-US">
                              <a:latin typeface="Trebuchet MS" panose="020B0603020202020204" pitchFamily="34" charset="0"/>
                              <a:ea typeface="Cambria Math" panose="02040503050406030204" pitchFamily="18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NZ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en-NZ">
                            <a:latin typeface="Trebuchet MS" panose="020B0603020202020204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rebuchet MS" panose="020B0603020202020204" pitchFamily="34" charset="0"/>
                            </a:rPr>
                            <a:t>-</a:t>
                          </a:r>
                          <a:endParaRPr lang="en-NZ">
                            <a:latin typeface="Trebuchet MS" panose="020B0603020202020204" pitchFamily="34" charset="0"/>
                          </a:endParaRP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0.275 (0.124 - 0.426)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1833980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2F337B6-5911-2476-5FF8-8D02211716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1708979"/>
                  </p:ext>
                </p:extLst>
              </p:nvPr>
            </p:nvGraphicFramePr>
            <p:xfrm>
              <a:off x="838200" y="1825625"/>
              <a:ext cx="1051559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199">
                      <a:extLst>
                        <a:ext uri="{9D8B030D-6E8A-4147-A177-3AD203B41FA5}">
                          <a16:colId xmlns:a16="http://schemas.microsoft.com/office/drawing/2014/main" val="763292510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1080932821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239465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Parameter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SCR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SESCR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2186911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i="1">
                              <a:latin typeface="Trebuchet MS" panose="020B0603020202020204" pitchFamily="34" charset="0"/>
                            </a:rPr>
                            <a:t>N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14.4 (9 – 20.9)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rebuchet MS" panose="020B0603020202020204" pitchFamily="34" charset="0"/>
                            </a:rPr>
                            <a:t>12.2 (9 – 19.0)</a:t>
                          </a:r>
                          <a:endParaRPr lang="en-NZ" dirty="0">
                            <a:latin typeface="Trebuchet MS" panose="020B0603020202020204" pitchFamily="34" charset="0"/>
                          </a:endParaRP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4059178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1856" marR="111856">
                        <a:blipFill>
                          <a:blip r:embed="rId3"/>
                          <a:stretch>
                            <a:fillRect l="-174" t="-209836" r="-20087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516 (420 - 612)</a:t>
                          </a: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975 (275 - 1670)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3463211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1856" marR="111856">
                        <a:blipFill>
                          <a:blip r:embed="rId3"/>
                          <a:stretch>
                            <a:fillRect l="-174" t="-309836" r="-20087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rebuchet MS" panose="020B0603020202020204" pitchFamily="34" charset="0"/>
                            </a:rPr>
                            <a:t>-</a:t>
                          </a:r>
                          <a:endParaRPr lang="en-NZ" dirty="0">
                            <a:latin typeface="Trebuchet MS" panose="020B0603020202020204" pitchFamily="34" charset="0"/>
                          </a:endParaRP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>
                              <a:latin typeface="Trebuchet MS" panose="020B0603020202020204" pitchFamily="34" charset="0"/>
                            </a:rPr>
                            <a:t>2.85 (1.21 - 4.50)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542312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1856" marR="111856">
                        <a:blipFill>
                          <a:blip r:embed="rId3"/>
                          <a:stretch>
                            <a:fillRect l="-174" t="-409836" r="-20087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rebuchet MS" panose="020B0603020202020204" pitchFamily="34" charset="0"/>
                            </a:rPr>
                            <a:t>-</a:t>
                          </a:r>
                          <a:endParaRPr lang="en-NZ">
                            <a:latin typeface="Trebuchet MS" panose="020B0603020202020204" pitchFamily="34" charset="0"/>
                          </a:endParaRPr>
                        </a:p>
                      </a:txBody>
                      <a:tcPr marL="111856" marR="1118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dirty="0">
                              <a:latin typeface="Trebuchet MS" panose="020B0603020202020204" pitchFamily="34" charset="0"/>
                            </a:rPr>
                            <a:t>0.275 (0.124 - 0.426)</a:t>
                          </a:r>
                        </a:p>
                      </a:txBody>
                      <a:tcPr marL="111856" marR="111856"/>
                    </a:tc>
                    <a:extLst>
                      <a:ext uri="{0D108BD9-81ED-4DB2-BD59-A6C34878D82A}">
                        <a16:rowId xmlns:a16="http://schemas.microsoft.com/office/drawing/2014/main" val="18339805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AD67D8E-E1B0-7605-C5CB-70A6C2D316F9}"/>
              </a:ext>
            </a:extLst>
          </p:cNvPr>
          <p:cNvSpPr txBox="1"/>
          <p:nvPr/>
        </p:nvSpPr>
        <p:spPr>
          <a:xfrm>
            <a:off x="1031358" y="4348716"/>
            <a:ext cx="10047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Trebuchet MS" panose="020B0603020202020204" pitchFamily="34" charset="0"/>
              </a:rPr>
              <a:t>Our model gives a lower estimate for population than SCR, through both confidence intervals are wide.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Trebuchet MS" panose="020B0603020202020204" pitchFamily="34" charset="0"/>
              </a:rPr>
              <a:t>The estimated home range size is bigger according to our model, as observed in simulation studies.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Trebuchet MS" panose="020B0603020202020204" pitchFamily="34" charset="0"/>
              </a:rPr>
              <a:t>We get additional inference about animal movement.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827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C7CC-C018-6CFA-8B9C-541801F6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A384-DDC5-4F08-2F75-E41633BC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NZ" dirty="0">
                <a:latin typeface="Trebuchet MS" panose="020B0603020202020204" pitchFamily="34" charset="0"/>
              </a:rPr>
              <a:t>Animal movement means that captures of the same individual cannot be independent. 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NZ" dirty="0">
                <a:latin typeface="Trebuchet MS" panose="020B0603020202020204" pitchFamily="34" charset="0"/>
              </a:rPr>
              <a:t>Our proposed model SESCR makes more realistic assumptions about animal movement and the effect of this on captures.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NZ" dirty="0">
                <a:latin typeface="Trebuchet MS" panose="020B0603020202020204" pitchFamily="34" charset="0"/>
              </a:rPr>
              <a:t>Simulation studies show that SESCR gives better estimates for abundance and home range size.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NZ" dirty="0">
                <a:latin typeface="Trebuchet MS" panose="020B0603020202020204" pitchFamily="34" charset="0"/>
              </a:rPr>
              <a:t>We are currently working on Goodness of Fit for our model.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4E7B8-DAB4-2C37-0506-0203B55D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78" y="5612732"/>
            <a:ext cx="1169803" cy="857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6EDB9-4CC0-2D6F-6B68-090403A129F8}"/>
              </a:ext>
            </a:extLst>
          </p:cNvPr>
          <p:cNvSpPr txBox="1"/>
          <p:nvPr/>
        </p:nvSpPr>
        <p:spPr>
          <a:xfrm>
            <a:off x="1416469" y="5856696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i="1"/>
              <a:t>alec.van.helsdingen@auckland.ac.nz</a:t>
            </a:r>
          </a:p>
        </p:txBody>
      </p:sp>
    </p:spTree>
    <p:extLst>
      <p:ext uri="{BB962C8B-B14F-4D97-AF65-F5344CB8AC3E}">
        <p14:creationId xmlns:p14="http://schemas.microsoft.com/office/powerpoint/2010/main" val="233057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CDF8-E859-F083-A4D2-D26F3C55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SCR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644B-7D83-67DF-DD9F-691B63AA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8721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Each individual has a latent activity </a:t>
            </a:r>
            <a:r>
              <a:rPr lang="en-NZ" sz="2200" dirty="0" err="1">
                <a:latin typeface="Trebuchet MS" panose="020B0603020202020204" pitchFamily="34" charset="0"/>
              </a:rPr>
              <a:t>center</a:t>
            </a:r>
            <a:r>
              <a:rPr lang="en-NZ" sz="2200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A detection function relates detection rate to the distance between a detector and the AC.</a:t>
            </a:r>
          </a:p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2200" dirty="0">
                <a:latin typeface="Trebuchet MS" panose="020B0603020202020204" pitchFamily="34" charset="0"/>
              </a:rPr>
              <a:t>Detection counts have a Poisson distribution.</a:t>
            </a:r>
          </a:p>
          <a:p>
            <a:pPr>
              <a:buClr>
                <a:schemeClr val="bg2"/>
              </a:buClr>
            </a:pPr>
            <a:endParaRPr lang="en-NZ" sz="4000" dirty="0">
              <a:latin typeface="Trebuchet MS" panose="020B0603020202020204" pitchFamily="34" charset="0"/>
            </a:endParaRPr>
          </a:p>
          <a:p>
            <a:endParaRPr lang="en-NZ" sz="2400" dirty="0"/>
          </a:p>
        </p:txBody>
      </p:sp>
      <p:pic>
        <p:nvPicPr>
          <p:cNvPr id="6" name="Picture 5" descr="A diagram of a graph and a diagram of a graph&#10;&#10;AI-generated content may be incorrect.">
            <a:extLst>
              <a:ext uri="{FF2B5EF4-FFF2-40B4-BE49-F238E27FC236}">
                <a16:creationId xmlns:a16="http://schemas.microsoft.com/office/drawing/2014/main" id="{B0EC096F-BC07-D6A7-ECCC-4A326AE62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6B516-C1C6-716F-40A0-E23FBDE3C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2347-C27F-0730-8FC2-C26684E1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SCR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6F400-1E21-5A0A-F03C-36D57212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8721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4000" dirty="0">
                <a:latin typeface="Trebuchet MS" panose="020B0603020202020204" pitchFamily="34" charset="0"/>
              </a:rPr>
              <a:t>Each individual has a latent activity </a:t>
            </a:r>
            <a:r>
              <a:rPr lang="en-NZ" sz="4000" dirty="0" err="1">
                <a:latin typeface="Trebuchet MS" panose="020B0603020202020204" pitchFamily="34" charset="0"/>
              </a:rPr>
              <a:t>center</a:t>
            </a:r>
            <a:r>
              <a:rPr lang="en-NZ" sz="4000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4000" dirty="0">
                <a:latin typeface="Trebuchet MS" panose="020B0603020202020204" pitchFamily="34" charset="0"/>
              </a:rPr>
              <a:t>A detection function relates detection rate to the distance between a detector and the AC.</a:t>
            </a:r>
          </a:p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4000" dirty="0">
                <a:latin typeface="Trebuchet MS" panose="020B0603020202020204" pitchFamily="34" charset="0"/>
              </a:rPr>
              <a:t>Detection counts have a Poisson distribution.</a:t>
            </a:r>
          </a:p>
          <a:p>
            <a:pPr>
              <a:buClr>
                <a:schemeClr val="bg2"/>
              </a:buClr>
            </a:pPr>
            <a:endParaRPr lang="en-NZ" sz="40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4000" dirty="0">
                <a:latin typeface="Trebuchet MS" panose="020B0603020202020204" pitchFamily="34" charset="0"/>
              </a:rPr>
              <a:t>The activity </a:t>
            </a:r>
            <a:r>
              <a:rPr lang="en-NZ" sz="4000" dirty="0" err="1">
                <a:latin typeface="Trebuchet MS" panose="020B0603020202020204" pitchFamily="34" charset="0"/>
              </a:rPr>
              <a:t>centers</a:t>
            </a:r>
            <a:r>
              <a:rPr lang="en-NZ" sz="4000" dirty="0">
                <a:latin typeface="Trebuchet MS" panose="020B0603020202020204" pitchFamily="34" charset="0"/>
              </a:rPr>
              <a:t> are a realisation of a spatial point process.</a:t>
            </a:r>
          </a:p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4000" dirty="0">
                <a:latin typeface="Trebuchet MS" panose="020B0603020202020204" pitchFamily="34" charset="0"/>
              </a:rPr>
              <a:t>All detections and activity </a:t>
            </a:r>
            <a:r>
              <a:rPr lang="en-NZ" sz="4000" dirty="0" err="1">
                <a:latin typeface="Trebuchet MS" panose="020B0603020202020204" pitchFamily="34" charset="0"/>
              </a:rPr>
              <a:t>centers</a:t>
            </a:r>
            <a:r>
              <a:rPr lang="en-NZ" sz="4000" dirty="0">
                <a:latin typeface="Trebuchet MS" panose="020B0603020202020204" pitchFamily="34" charset="0"/>
              </a:rPr>
              <a:t> are conditionally independent.</a:t>
            </a:r>
          </a:p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NZ" sz="4000" dirty="0">
                <a:latin typeface="Trebuchet MS" panose="020B0603020202020204" pitchFamily="34" charset="0"/>
              </a:rPr>
              <a:t>We assume a closed population.</a:t>
            </a:r>
          </a:p>
          <a:p>
            <a:endParaRPr lang="en-NZ" sz="2400" dirty="0"/>
          </a:p>
        </p:txBody>
      </p:sp>
      <p:pic>
        <p:nvPicPr>
          <p:cNvPr id="6" name="Picture 5" descr="A diagram of a graph and a diagram of a graph&#10;&#10;AI-generated content may be incorrect.">
            <a:extLst>
              <a:ext uri="{FF2B5EF4-FFF2-40B4-BE49-F238E27FC236}">
                <a16:creationId xmlns:a16="http://schemas.microsoft.com/office/drawing/2014/main" id="{9865FDD9-ACE6-071F-53CB-78995D66A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4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9267-3FCA-F826-E28B-3C93211E1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281A-93B3-1AAC-287B-2701EC60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Basic SCR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A3213-25BF-3162-9840-0171A692B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N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N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NZ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N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N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N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N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NZ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NZ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N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N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NZ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NZ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NZ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N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N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N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N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Z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NZ" sz="240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NZ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detection rate of individual </a:t>
                </a:r>
                <a:r>
                  <a:rPr lang="en-NZ" sz="2400" i="1" dirty="0" err="1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at detector </a:t>
                </a:r>
                <a:r>
                  <a:rPr lang="en-NZ" sz="2400" i="1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j.</a:t>
                </a:r>
              </a:p>
              <a:p>
                <a:pPr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individual has an activity </a:t>
                </a:r>
                <a:r>
                  <a:rPr lang="en-NZ" sz="2400" dirty="0" err="1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center</a:t>
                </a:r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NZ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NZ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the detector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NZ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Detections rates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NZ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NZ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individual’s activity </a:t>
                </a:r>
                <a:r>
                  <a:rPr lang="en-NZ" sz="2400" dirty="0" err="1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center</a:t>
                </a:r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decay in a half-normal fashion with scale </a:t>
                </a:r>
                <a14:m>
                  <m:oMath xmlns:m="http://schemas.openxmlformats.org/officeDocument/2006/math">
                    <m:r>
                      <a:rPr lang="en-NZ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individual’s home range is circular with size dependent on </a:t>
                </a:r>
                <a14:m>
                  <m:oMath xmlns:m="http://schemas.openxmlformats.org/officeDocument/2006/math">
                    <m:r>
                      <a:rPr lang="en-NZ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NZ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A3213-25BF-3162-9840-0171A692B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r="-69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62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2E75A-F2F7-0B3B-FA5D-67D68406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226B-7C9B-92EA-D151-C12E8DFB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Basic SCR Formulation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11F7-B1EE-508C-7B04-BE8100BD4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N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d>
                        <m:dPr>
                          <m:ctrlPr>
                            <a:rPr lang="en-N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N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NZ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en-N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NZ" dirty="0"/>
              </a:p>
              <a:p>
                <a:pPr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</a:rPr>
                  <a:t>Activity </a:t>
                </a:r>
                <a:r>
                  <a:rPr lang="en-NZ" sz="2400" dirty="0" err="1">
                    <a:latin typeface="Trebuchet MS" panose="020B0603020202020204" pitchFamily="34" charset="0"/>
                  </a:rPr>
                  <a:t>centers</a:t>
                </a:r>
                <a:r>
                  <a:rPr lang="en-NZ" sz="2400" dirty="0">
                    <a:latin typeface="Trebuchet MS" panose="020B0603020202020204" pitchFamily="34" charset="0"/>
                  </a:rPr>
                  <a:t> are a realisation of a 2D Poison process. In the simplest models we assume an homogeneous density </a:t>
                </a:r>
                <a:r>
                  <a:rPr lang="en-NZ" sz="2400" b="1" i="1" dirty="0">
                    <a:solidFill>
                      <a:srgbClr val="7030A0"/>
                    </a:solidFill>
                    <a:latin typeface="Trebuchet MS" panose="020B0603020202020204" pitchFamily="34" charset="0"/>
                  </a:rPr>
                  <a:t>D</a:t>
                </a:r>
                <a:r>
                  <a:rPr lang="en-NZ" sz="2400" dirty="0">
                    <a:latin typeface="Trebuchet MS" panose="020B0603020202020204" pitchFamily="34" charset="0"/>
                  </a:rPr>
                  <a:t>. </a:t>
                </a:r>
              </a:p>
              <a:p>
                <a:pPr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</a:rPr>
                  <a:t>The survey region (i.e. the domain of the point process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N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2400" dirty="0">
                    <a:latin typeface="Trebuchet MS" panose="020B0603020202020204" pitchFamily="34" charset="0"/>
                  </a:rPr>
                  <a:t>) needs to include all the detectors plus sufficient buffer around them. </a:t>
                </a:r>
              </a:p>
              <a:p>
                <a:pPr>
                  <a:buClr>
                    <a:schemeClr val="bg2"/>
                  </a:buClr>
                </a:pPr>
                <a:r>
                  <a:rPr lang="en-NZ" sz="2400" dirty="0">
                    <a:latin typeface="Trebuchet MS" panose="020B0603020202020204" pitchFamily="34" charset="0"/>
                  </a:rPr>
                  <a:t>We will refer to the estimated population within the survey region as </a:t>
                </a:r>
                <a:r>
                  <a:rPr lang="en-NZ" sz="2400" b="1" i="1" dirty="0">
                    <a:latin typeface="Trebuchet MS" panose="020B0603020202020204" pitchFamily="34" charset="0"/>
                  </a:rPr>
                  <a:t>N.</a:t>
                </a:r>
                <a:endParaRPr lang="en-NZ" sz="24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11F7-B1EE-508C-7B04-BE8100BD4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94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06097D-7B07-6D19-8F10-2291AEE52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500" y="4026872"/>
            <a:ext cx="4246692" cy="2831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BB91A-1C11-2481-F9FE-B8A61C2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Sample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7A8007-7C7C-3644-96D9-2D9A168F2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922140"/>
              </p:ext>
            </p:extLst>
          </p:nvPr>
        </p:nvGraphicFramePr>
        <p:xfrm>
          <a:off x="677691" y="1604327"/>
          <a:ext cx="85963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913317649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388330078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1864514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Animal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Camera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Time (e.g.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5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70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3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>
                          <a:latin typeface="Trebuchet MS" panose="020B0603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9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2</a:t>
                      </a:r>
                      <a:endParaRPr lang="en-NZ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rebuchet MS" panose="020B0603020202020204" pitchFamily="34" charset="0"/>
                        </a:rPr>
                        <a:t>1</a:t>
                      </a:r>
                      <a:endParaRPr lang="en-NZ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4.2</a:t>
                      </a:r>
                      <a:endParaRPr lang="en-NZ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988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725409-4A1B-2395-023E-E0DF3D9CF02D}"/>
              </a:ext>
            </a:extLst>
          </p:cNvPr>
          <p:cNvSpPr txBox="1"/>
          <p:nvPr/>
        </p:nvSpPr>
        <p:spPr>
          <a:xfrm>
            <a:off x="9675002" y="5119270"/>
            <a:ext cx="220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latin typeface="Trebuchet MS" panose="020B0603020202020204" pitchFamily="34" charset="0"/>
              </a:rPr>
              <a:t>Camera Locations and Survey Region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1B0F9-89D8-920A-7E5B-91BC82D6F6A5}"/>
              </a:ext>
            </a:extLst>
          </p:cNvPr>
          <p:cNvSpPr txBox="1"/>
          <p:nvPr/>
        </p:nvSpPr>
        <p:spPr>
          <a:xfrm>
            <a:off x="9274002" y="2389941"/>
            <a:ext cx="300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latin typeface="Trebuchet MS" panose="020B0603020202020204" pitchFamily="34" charset="0"/>
              </a:rPr>
              <a:t>Detection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09B2F-BB45-D4C3-FC6B-E36BD6084BAB}"/>
              </a:ext>
            </a:extLst>
          </p:cNvPr>
          <p:cNvSpPr txBox="1"/>
          <p:nvPr/>
        </p:nvSpPr>
        <p:spPr>
          <a:xfrm>
            <a:off x="4094324" y="3723172"/>
            <a:ext cx="176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latin typeface="Trebuchet MS" panose="020B0603020202020204" pitchFamily="34" charset="0"/>
              </a:rPr>
              <a:t>T=5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A198A-3A51-B427-9B05-BA28B6C7B247}"/>
              </a:ext>
            </a:extLst>
          </p:cNvPr>
          <p:cNvSpPr txBox="1"/>
          <p:nvPr/>
        </p:nvSpPr>
        <p:spPr>
          <a:xfrm>
            <a:off x="9817529" y="3723172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latin typeface="Trebuchet MS" panose="020B0603020202020204" pitchFamily="34" charset="0"/>
              </a:rPr>
              <a:t>Survey Duration</a:t>
            </a:r>
          </a:p>
        </p:txBody>
      </p:sp>
    </p:spTree>
    <p:extLst>
      <p:ext uri="{BB962C8B-B14F-4D97-AF65-F5344CB8AC3E}">
        <p14:creationId xmlns:p14="http://schemas.microsoft.com/office/powerpoint/2010/main" val="145345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6B769-A139-C641-7DE7-AB5D5703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Animal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B0AE4-D312-C8CF-E41B-407E9CE9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96727"/>
            <a:ext cx="8946541" cy="3484879"/>
          </a:xfrm>
        </p:spPr>
        <p:txBody>
          <a:bodyPr>
            <a:normAutofit/>
          </a:bodyPr>
          <a:lstStyle/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SCR assumes independence between all detections.</a:t>
            </a:r>
          </a:p>
          <a:p>
            <a:pPr lvl="1">
              <a:buClr>
                <a:srgbClr val="00467F"/>
              </a:buClr>
            </a:pPr>
            <a:r>
              <a:rPr lang="en-NZ" sz="2200" dirty="0">
                <a:latin typeface="Trebuchet MS" panose="020B0603020202020204" pitchFamily="34" charset="0"/>
              </a:rPr>
              <a:t>This may make sense </a:t>
            </a:r>
            <a:r>
              <a:rPr lang="en-NZ" sz="2200" i="1" dirty="0">
                <a:latin typeface="Trebuchet MS" panose="020B0603020202020204" pitchFamily="34" charset="0"/>
              </a:rPr>
              <a:t>between</a:t>
            </a:r>
            <a:r>
              <a:rPr lang="en-NZ" sz="2200" dirty="0">
                <a:latin typeface="Trebuchet MS" panose="020B0603020202020204" pitchFamily="34" charset="0"/>
              </a:rPr>
              <a:t> individuals if the species is solitary. </a:t>
            </a:r>
          </a:p>
          <a:p>
            <a:pPr lvl="1">
              <a:buClr>
                <a:srgbClr val="00467F"/>
              </a:buClr>
            </a:pPr>
            <a:r>
              <a:rPr lang="en-NZ" sz="2200" dirty="0">
                <a:latin typeface="Trebuchet MS" panose="020B0603020202020204" pitchFamily="34" charset="0"/>
              </a:rPr>
              <a:t>But it is more questionable for captures of the same individual.</a:t>
            </a:r>
          </a:p>
          <a:p>
            <a:pPr>
              <a:buClr>
                <a:srgbClr val="00467F"/>
              </a:buClr>
            </a:pPr>
            <a:endParaRPr lang="en-NZ" sz="2400" dirty="0">
              <a:latin typeface="Trebuchet MS" panose="020B0603020202020204" pitchFamily="34" charset="0"/>
            </a:endParaRP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Individuals must move in a continuous path. Thus there is correlation between captures close together in time.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895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F2F2B4-B01D-1CAD-2661-D439C4BDA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919185-BC5F-CE5B-9606-E8F15CCA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424B9-B163-43C0-A85B-DA9615B9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BC2910D-D95B-E947-E40A-46BB05B2E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205201F-A30C-AC4B-3652-D98206717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D7A1E-EB15-EC7B-E293-DC7CF1A4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Hawkes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B06CB-B59F-1919-2FFA-5F97C50E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96727"/>
            <a:ext cx="8946541" cy="3484879"/>
          </a:xfrm>
        </p:spPr>
        <p:txBody>
          <a:bodyPr>
            <a:normAutofit/>
          </a:bodyPr>
          <a:lstStyle/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The Hawkes Process is based on the idea of </a:t>
            </a:r>
            <a:r>
              <a:rPr lang="en-NZ" sz="2400" i="1" dirty="0">
                <a:latin typeface="Trebuchet MS" panose="020B0603020202020204" pitchFamily="34" charset="0"/>
              </a:rPr>
              <a:t>self-excitement</a:t>
            </a:r>
            <a:r>
              <a:rPr lang="en-NZ" sz="2400" dirty="0">
                <a:latin typeface="Trebuchet MS" panose="020B0603020202020204" pitchFamily="34" charset="0"/>
              </a:rPr>
              <a:t>, meaning one event causes more events in the future.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Commonly applied in seismology and epidemiology.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We expect more SCR captures close in space and time to a past capture, which is what the Hawkes process assumes.</a:t>
            </a:r>
          </a:p>
          <a:p>
            <a:pPr>
              <a:buClr>
                <a:srgbClr val="00467F"/>
              </a:buClr>
            </a:pPr>
            <a:r>
              <a:rPr lang="en-NZ" sz="2400" dirty="0">
                <a:latin typeface="Trebuchet MS" panose="020B0603020202020204" pitchFamily="34" charset="0"/>
              </a:rPr>
              <a:t>We will use the Hawkes process as a model for this dependence between captures of the same individual.  </a:t>
            </a:r>
          </a:p>
          <a:p>
            <a:pPr>
              <a:buClr>
                <a:srgbClr val="00467F"/>
              </a:buClr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85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00467F"/>
      </a:dk2>
      <a:lt2>
        <a:srgbClr val="EBEBEB"/>
      </a:lt2>
      <a:accent1>
        <a:srgbClr val="00467F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0467F"/>
      </a:dk2>
      <a:lt2>
        <a:srgbClr val="00467F"/>
      </a:lt2>
      <a:accent1>
        <a:srgbClr val="00467F"/>
      </a:accent1>
      <a:accent2>
        <a:srgbClr val="00467F"/>
      </a:accent2>
      <a:accent3>
        <a:srgbClr val="00467F"/>
      </a:accent3>
      <a:accent4>
        <a:srgbClr val="00467F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1258</Words>
  <Application>Microsoft Office PowerPoint</Application>
  <PresentationFormat>Widescreen</PresentationFormat>
  <Paragraphs>143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 Math</vt:lpstr>
      <vt:lpstr>Century Gothic</vt:lpstr>
      <vt:lpstr>Trebuchet MS</vt:lpstr>
      <vt:lpstr>Wingdings 3</vt:lpstr>
      <vt:lpstr>Ion</vt:lpstr>
      <vt:lpstr>Office Theme</vt:lpstr>
      <vt:lpstr>Extending Spatial Capture-Recapture with the Hawkes Process</vt:lpstr>
      <vt:lpstr>Spatial Capture-Recapture (SCR)</vt:lpstr>
      <vt:lpstr>SCR Assumptions</vt:lpstr>
      <vt:lpstr>SCR Assumptions</vt:lpstr>
      <vt:lpstr>Basic SCR Formulation</vt:lpstr>
      <vt:lpstr>Basic SCR Formulation II</vt:lpstr>
      <vt:lpstr>Sample Data</vt:lpstr>
      <vt:lpstr>Animal Movement</vt:lpstr>
      <vt:lpstr>Hawkes Process</vt:lpstr>
      <vt:lpstr>Hawkes Process: Time</vt:lpstr>
      <vt:lpstr>Hawkes Process: Space</vt:lpstr>
      <vt:lpstr>Simple Hawkes SCR Model</vt:lpstr>
      <vt:lpstr>Implications of this Model</vt:lpstr>
      <vt:lpstr>Our Model - SESCR</vt:lpstr>
      <vt:lpstr>PowerPoint Presentation</vt:lpstr>
      <vt:lpstr>Detection Rate Equations</vt:lpstr>
      <vt:lpstr>Simulation Study</vt:lpstr>
      <vt:lpstr>Simulation Study II</vt:lpstr>
      <vt:lpstr>Case Study: American Martens</vt:lpstr>
      <vt:lpstr>Marten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Alec van Helsdingen</dc:creator>
  <cp:lastModifiedBy>Alec van Helsdingen</cp:lastModifiedBy>
  <cp:revision>4</cp:revision>
  <dcterms:created xsi:type="dcterms:W3CDTF">2025-04-16T00:39:49Z</dcterms:created>
  <dcterms:modified xsi:type="dcterms:W3CDTF">2025-11-24T05:29:00Z</dcterms:modified>
</cp:coreProperties>
</file>